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67" r:id="rId4"/>
    <p:sldId id="303" r:id="rId5"/>
    <p:sldId id="304" r:id="rId6"/>
    <p:sldId id="258" r:id="rId7"/>
    <p:sldId id="305" r:id="rId8"/>
    <p:sldId id="306" r:id="rId9"/>
    <p:sldId id="310" r:id="rId10"/>
    <p:sldId id="312" r:id="rId11"/>
    <p:sldId id="311" r:id="rId12"/>
    <p:sldId id="313" r:id="rId13"/>
    <p:sldId id="314" r:id="rId14"/>
    <p:sldId id="326" r:id="rId15"/>
    <p:sldId id="315" r:id="rId16"/>
    <p:sldId id="316" r:id="rId17"/>
    <p:sldId id="317" r:id="rId18"/>
    <p:sldId id="318" r:id="rId19"/>
    <p:sldId id="319" r:id="rId20"/>
    <p:sldId id="320" r:id="rId21"/>
    <p:sldId id="322" r:id="rId22"/>
    <p:sldId id="323" r:id="rId23"/>
    <p:sldId id="325" r:id="rId24"/>
    <p:sldId id="324" r:id="rId25"/>
    <p:sldId id="276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o" initials="l" lastIdx="2" clrIdx="0">
    <p:extLst>
      <p:ext uri="{19B8F6BF-5375-455C-9EA6-DF929625EA0E}">
        <p15:presenceInfo xmlns:p15="http://schemas.microsoft.com/office/powerpoint/2012/main" userId="Lia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598F"/>
    <a:srgbClr val="FC5134"/>
    <a:srgbClr val="548235"/>
    <a:srgbClr val="DEEBF7"/>
    <a:srgbClr val="514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0" autoAdjust="0"/>
    <p:restoredTop sz="94660"/>
  </p:normalViewPr>
  <p:slideViewPr>
    <p:cSldViewPr snapToGrid="0">
      <p:cViewPr>
        <p:scale>
          <a:sx n="100" d="100"/>
          <a:sy n="100" d="100"/>
        </p:scale>
        <p:origin x="924" y="30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32B5A-DB75-44CE-890A-C7B4A7948C24}" type="datetimeFigureOut">
              <a:rPr lang="zh-CN" altLang="en-US" smtClean="0"/>
              <a:t>2019/4/26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E25CB8-5C18-4461-9917-C9FD48A85F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55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997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65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901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22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450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223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286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E25CB8-5C18-4461-9917-C9FD48A85FF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83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0"/>
          </p:nvPr>
        </p:nvSpPr>
        <p:spPr>
          <a:xfrm>
            <a:off x="4038600" y="6523037"/>
            <a:ext cx="4114800" cy="365125"/>
          </a:xfrm>
        </p:spPr>
        <p:txBody>
          <a:bodyPr/>
          <a:lstStyle/>
          <a:p>
            <a:r>
              <a:rPr lang="en-US" altLang="zh-CN" dirty="0" smtClean="0"/>
              <a:t>IDIPLAB · UESTC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>
          <a:xfrm>
            <a:off x="9361571" y="6564313"/>
            <a:ext cx="2743200" cy="312736"/>
          </a:xfrm>
        </p:spPr>
        <p:txBody>
          <a:bodyPr/>
          <a:lstStyle/>
          <a:p>
            <a:fld id="{35373F1E-1629-4482-91F7-C20E8B640622}" type="slidenum">
              <a:rPr lang="zh-CN" altLang="en-US" smtClean="0"/>
              <a:pPr/>
              <a:t>‹#›</a:t>
            </a:fld>
            <a:r>
              <a:rPr lang="zh-CN" altLang="en-US" dirty="0" smtClean="0"/>
              <a:t> </a:t>
            </a:r>
            <a:r>
              <a:rPr lang="en-US" altLang="zh-CN" dirty="0" smtClean="0"/>
              <a:t>/ 18</a:t>
            </a:r>
            <a:endParaRPr lang="zh-CN" altLang="en-US" dirty="0"/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2"/>
          </p:nvPr>
        </p:nvSpPr>
        <p:spPr>
          <a:xfrm>
            <a:off x="87229" y="6553200"/>
            <a:ext cx="2743200" cy="33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32D2CDB1-230A-4FE8-9DB0-C5C6B9A4865F}" type="datetime1">
              <a:rPr lang="zh-CN" altLang="en-US" smtClean="0"/>
              <a:t>2019/4/26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66734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6553200"/>
            <a:ext cx="12192000" cy="3048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10526" y="652303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IDIPLAB · UESTC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392653" y="6563352"/>
            <a:ext cx="2743200" cy="3127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fld id="{35373F1E-1629-4482-91F7-C20E8B640622}" type="slidenum">
              <a:rPr lang="zh-CN" altLang="en-US" smtClean="0"/>
              <a:pPr/>
              <a:t>‹#›</a:t>
            </a:fld>
            <a:r>
              <a:rPr lang="en-US" altLang="zh-CN" dirty="0" smtClean="0"/>
              <a:t>/20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3714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2"/>
          </p:nvPr>
        </p:nvSpPr>
        <p:spPr>
          <a:xfrm>
            <a:off x="0" y="652303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1A7A4E4-A023-4FA9-9395-BC659837E28D}" type="datetime1">
              <a:rPr lang="zh-CN" altLang="en-US" smtClean="0"/>
              <a:t>2019/4/26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377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jpg"/><Relationship Id="rId4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076525" y="1878445"/>
            <a:ext cx="100389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近期工作总结</a:t>
            </a:r>
            <a:endParaRPr lang="en-US" altLang="zh-CN" sz="4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4400" dirty="0"/>
              <a:t>Summary of </a:t>
            </a:r>
            <a:r>
              <a:rPr lang="en-US" altLang="zh-CN" sz="4400" dirty="0" smtClean="0"/>
              <a:t>Recent </a:t>
            </a:r>
            <a:r>
              <a:rPr lang="en-US" altLang="zh-CN" sz="4400" dirty="0"/>
              <a:t>W</a:t>
            </a:r>
            <a:r>
              <a:rPr lang="en-US" altLang="zh-CN" sz="4400" dirty="0" smtClean="0"/>
              <a:t>ork</a:t>
            </a:r>
            <a:endParaRPr lang="zh-CN" alt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82428" y="1782497"/>
            <a:ext cx="7627144" cy="6360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99133" y="4023744"/>
            <a:ext cx="19937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b="1" dirty="0" smtClean="0"/>
              <a:t>Speaker: </a:t>
            </a:r>
            <a:r>
              <a:rPr lang="en-US" altLang="zh-CN" b="1" dirty="0" err="1" smtClean="0"/>
              <a:t>Liao.L</a:t>
            </a:r>
            <a:endParaRPr lang="en-US" altLang="zh-CN" b="1" dirty="0" smtClean="0"/>
          </a:p>
          <a:p>
            <a:pPr>
              <a:lnSpc>
                <a:spcPct val="200000"/>
              </a:lnSpc>
            </a:pPr>
            <a:r>
              <a:rPr lang="en-US" altLang="zh-CN" b="1" dirty="0" smtClean="0"/>
              <a:t>Tutor: </a:t>
            </a:r>
            <a:r>
              <a:rPr lang="en-US" altLang="zh-CN" b="1" dirty="0" err="1" smtClean="0"/>
              <a:t>Bingjie</a:t>
            </a:r>
            <a:r>
              <a:rPr lang="en-US" altLang="zh-CN" b="1" dirty="0" smtClean="0"/>
              <a:t> Tao</a:t>
            </a:r>
          </a:p>
          <a:p>
            <a:pPr>
              <a:lnSpc>
                <a:spcPct val="200000"/>
              </a:lnSpc>
            </a:pPr>
            <a:r>
              <a:rPr lang="en-US" altLang="zh-CN" b="1" dirty="0" smtClean="0"/>
              <a:t>IDIPLAB · UESTC</a:t>
            </a:r>
          </a:p>
          <a:p>
            <a:pPr>
              <a:lnSpc>
                <a:spcPct val="200000"/>
              </a:lnSpc>
            </a:pPr>
            <a:r>
              <a:rPr lang="en-US" altLang="zh-CN" b="1" dirty="0" smtClean="0"/>
              <a:t>Date: 2019.4.27</a:t>
            </a:r>
            <a:endParaRPr lang="en-US" altLang="zh-CN" b="1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B2F1FE6-99A3-41F7-B813-30398FD57574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dirty="0" smtClean="0"/>
              <a:t>IDIPLAB · UESTC</a:t>
            </a:r>
          </a:p>
        </p:txBody>
      </p:sp>
      <p:sp>
        <p:nvSpPr>
          <p:cNvPr id="10" name="矩形 9"/>
          <p:cNvSpPr/>
          <p:nvPr/>
        </p:nvSpPr>
        <p:spPr>
          <a:xfrm>
            <a:off x="2282428" y="3413318"/>
            <a:ext cx="7627144" cy="6360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467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03"/>
    </mc:Choice>
    <mc:Fallback xmlns="">
      <p:transition spd="slow" advTm="33703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10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流程图: 数据 1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数据 15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is </a:t>
            </a:r>
            <a:r>
              <a:rPr lang="en-US" altLang="zh-CN" sz="2400" b="1" dirty="0" err="1" smtClean="0"/>
              <a:t>Docker</a:t>
            </a:r>
            <a:endParaRPr lang="zh-CN" altLang="en-US" sz="2400" b="1" dirty="0"/>
          </a:p>
        </p:txBody>
      </p:sp>
      <p:pic>
        <p:nvPicPr>
          <p:cNvPr id="3074" name="Picture 2" descr="ä¼ ç»èæå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141" y="1283757"/>
            <a:ext cx="6591300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ock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429" y="4172111"/>
            <a:ext cx="6562725" cy="185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94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11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流程图: 数据 1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数据 15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is </a:t>
            </a:r>
            <a:r>
              <a:rPr lang="en-US" altLang="zh-CN" sz="2400" b="1" dirty="0" err="1" smtClean="0"/>
              <a:t>Docker</a:t>
            </a:r>
            <a:endParaRPr lang="zh-CN" altLang="en-US" sz="2400" b="1" dirty="0"/>
          </a:p>
        </p:txBody>
      </p:sp>
      <p:pic>
        <p:nvPicPr>
          <p:cNvPr id="3078" name="Picture 6" descr="https://pic4.zhimg.com/80/5d2cabafe63f33389c8a5c8ae1e576bb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680535"/>
            <a:ext cx="68580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>
          <a:xfrm>
            <a:off x="1515692" y="1283757"/>
            <a:ext cx="921747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       </a:t>
            </a:r>
            <a:r>
              <a:rPr lang="en-US" altLang="zh-CN" dirty="0" err="1" smtClean="0"/>
              <a:t>Docker</a:t>
            </a:r>
            <a:r>
              <a:rPr lang="en-US" altLang="zh-CN" dirty="0" smtClean="0"/>
              <a:t> </a:t>
            </a:r>
            <a:r>
              <a:rPr lang="zh-CN" altLang="en-US" dirty="0"/>
              <a:t>是一个开源的应用容器引擎，基于 </a:t>
            </a:r>
            <a:r>
              <a:rPr lang="en-US" altLang="zh-CN" dirty="0"/>
              <a:t>Go </a:t>
            </a:r>
            <a:r>
              <a:rPr lang="zh-CN" altLang="en-US" dirty="0"/>
              <a:t>语言 并遵从</a:t>
            </a:r>
            <a:r>
              <a:rPr lang="en-US" altLang="zh-CN" dirty="0"/>
              <a:t>Apache2.0</a:t>
            </a:r>
            <a:r>
              <a:rPr lang="zh-CN" altLang="en-US" dirty="0"/>
              <a:t>协议开源。</a:t>
            </a:r>
            <a:br>
              <a:rPr lang="zh-CN" altLang="en-US" dirty="0"/>
            </a:br>
            <a:r>
              <a:rPr lang="zh-CN" altLang="en-US" dirty="0"/>
              <a:t>       </a:t>
            </a:r>
            <a:r>
              <a:rPr lang="en-US" altLang="zh-CN" dirty="0" err="1"/>
              <a:t>Docker</a:t>
            </a:r>
            <a:r>
              <a:rPr lang="en-US" altLang="zh-CN" dirty="0"/>
              <a:t> </a:t>
            </a:r>
            <a:r>
              <a:rPr lang="zh-CN" altLang="en-US" dirty="0"/>
              <a:t>可以让开发者打包他们的应用以及依赖包到一个轻量级、可移植的容器中，然后发布到任何流行的 </a:t>
            </a:r>
            <a:r>
              <a:rPr lang="en-US" altLang="zh-CN" dirty="0"/>
              <a:t>Linux </a:t>
            </a:r>
            <a:r>
              <a:rPr lang="zh-CN" altLang="en-US" dirty="0"/>
              <a:t>机器上，也可以实现虚拟化。</a:t>
            </a:r>
            <a:br>
              <a:rPr lang="zh-CN" altLang="en-US" dirty="0"/>
            </a:br>
            <a:r>
              <a:rPr lang="zh-CN" altLang="en-US" dirty="0"/>
              <a:t>       容器是完全使用沙箱机制，相互之间不会有任何接口（类似 </a:t>
            </a:r>
            <a:r>
              <a:rPr lang="en-US" altLang="zh-CN" dirty="0"/>
              <a:t>iPhone </a:t>
            </a:r>
            <a:r>
              <a:rPr lang="zh-CN" altLang="en-US" dirty="0"/>
              <a:t>的 </a:t>
            </a:r>
            <a:r>
              <a:rPr lang="en-US" altLang="zh-CN" dirty="0"/>
              <a:t>app</a:t>
            </a:r>
            <a:r>
              <a:rPr lang="zh-CN" altLang="en-US" dirty="0"/>
              <a:t>）</a:t>
            </a:r>
            <a:r>
              <a:rPr lang="en-US" altLang="zh-CN" dirty="0"/>
              <a:t>,</a:t>
            </a:r>
            <a:r>
              <a:rPr lang="zh-CN" altLang="en-US" dirty="0"/>
              <a:t>更重要的是容器性能开销极低。 </a:t>
            </a:r>
          </a:p>
        </p:txBody>
      </p:sp>
    </p:spTree>
    <p:extLst>
      <p:ext uri="{BB962C8B-B14F-4D97-AF65-F5344CB8AC3E}">
        <p14:creationId xmlns:p14="http://schemas.microsoft.com/office/powerpoint/2010/main" val="38001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12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流程图: 数据 1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数据 15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is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</a:t>
            </a:r>
            <a:endParaRPr lang="zh-CN" altLang="en-US" sz="2400" b="1" dirty="0"/>
          </a:p>
        </p:txBody>
      </p:sp>
      <p:pic>
        <p:nvPicPr>
          <p:cNvPr id="7170" name="Picture 2" descr="https://cdn-images-1.medium.com/max/800/1*mdVoukO08uhHpmdVeQnTA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190625"/>
            <a:ext cx="762000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32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13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流程图: 数据 1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172" name="Picture 4" descr="https://cdn-images-1.medium.com/max/1600/1*u1gb4jbIjJmeNDxtkONWX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436308"/>
            <a:ext cx="9067800" cy="611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流程图: 数据 15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is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6350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14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流程图: 数据 1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数据 15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is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</a:t>
            </a:r>
            <a:endParaRPr lang="zh-CN" altLang="en-US" sz="2400" b="1" dirty="0"/>
          </a:p>
        </p:txBody>
      </p:sp>
      <p:pic>
        <p:nvPicPr>
          <p:cNvPr id="10242" name="Picture 2" descr="https://github.com/tobegit3hub/simple_tensorflow_serving/raw/master/images/simple_tensorflow_serving_introduction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287" y="1278036"/>
            <a:ext cx="8861425" cy="4984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55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15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25" y="1571798"/>
            <a:ext cx="7743825" cy="2209800"/>
          </a:xfrm>
          <a:prstGeom prst="rect">
            <a:avLst/>
          </a:prstGeom>
        </p:spPr>
      </p:pic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Install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</a:t>
            </a:r>
            <a:endParaRPr lang="zh-CN" altLang="en-US" sz="2400" b="1" dirty="0"/>
          </a:p>
        </p:txBody>
      </p:sp>
      <p:grpSp>
        <p:nvGrpSpPr>
          <p:cNvPr id="13" name="组合 12"/>
          <p:cNvGrpSpPr/>
          <p:nvPr/>
        </p:nvGrpSpPr>
        <p:grpSpPr>
          <a:xfrm>
            <a:off x="695325" y="4379729"/>
            <a:ext cx="10525125" cy="1009650"/>
            <a:chOff x="695325" y="3921125"/>
            <a:chExt cx="10525125" cy="1009650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5325" y="3921125"/>
              <a:ext cx="10525125" cy="1009650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695325" y="4276725"/>
              <a:ext cx="10506075" cy="30479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082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16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/>
              <a:t>Tensorflow</a:t>
            </a:r>
            <a:r>
              <a:rPr lang="en-US" altLang="zh-CN" sz="2400" b="1" dirty="0"/>
              <a:t> detection model zoo</a:t>
            </a:r>
            <a:endParaRPr lang="zh-CN" altLang="en-US" sz="2400" b="1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b="50051"/>
          <a:stretch/>
        </p:blipFill>
        <p:spPr>
          <a:xfrm>
            <a:off x="7014921" y="468842"/>
            <a:ext cx="4716703" cy="6054195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76238" y="6011459"/>
            <a:ext cx="65865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/>
              <a:t>https://github.com/tensorflow/models/blob/master/research/object_detection/g3doc/detection_model_zoo.md</a:t>
            </a:r>
          </a:p>
        </p:txBody>
      </p:sp>
      <p:sp>
        <p:nvSpPr>
          <p:cNvPr id="18" name="矩形 17"/>
          <p:cNvSpPr/>
          <p:nvPr/>
        </p:nvSpPr>
        <p:spPr>
          <a:xfrm>
            <a:off x="460375" y="2413337"/>
            <a:ext cx="6273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 </a:t>
            </a:r>
            <a:r>
              <a:rPr lang="en-US" altLang="zh-CN" dirty="0" smtClean="0"/>
              <a:t>       We </a:t>
            </a:r>
            <a:r>
              <a:rPr lang="en-US" altLang="zh-CN" dirty="0"/>
              <a:t>provide a collection of </a:t>
            </a:r>
            <a:r>
              <a:rPr lang="en-US" altLang="zh-CN" dirty="0">
                <a:solidFill>
                  <a:srgbClr val="FF0000"/>
                </a:solidFill>
              </a:rPr>
              <a:t>detection models pre-trained </a:t>
            </a:r>
            <a:r>
              <a:rPr lang="en-US" altLang="zh-CN" dirty="0"/>
              <a:t>on the COCO dataset, the </a:t>
            </a:r>
            <a:r>
              <a:rPr lang="en-US" altLang="zh-CN" dirty="0" err="1"/>
              <a:t>Kitti</a:t>
            </a:r>
            <a:r>
              <a:rPr lang="en-US" altLang="zh-CN" dirty="0"/>
              <a:t> dataset, the Open Images dataset, the AVA v2.1 dataset and the </a:t>
            </a:r>
            <a:r>
              <a:rPr lang="en-US" altLang="zh-CN" dirty="0" err="1"/>
              <a:t>iNaturalist</a:t>
            </a:r>
            <a:r>
              <a:rPr lang="en-US" altLang="zh-CN" dirty="0"/>
              <a:t> Species Detection Dataset. These models can be useful for out-of-the-box inference if you are interested in categories already in those datasets. They are also useful for initializing your models when training on novel datasets.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1826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17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Install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</a:t>
            </a:r>
            <a:endParaRPr lang="zh-CN" altLang="en-US" sz="2400" b="1" dirty="0"/>
          </a:p>
        </p:txBody>
      </p:sp>
      <p:pic>
        <p:nvPicPr>
          <p:cNvPr id="9219" name="Picture 3" descr="https://cdn-images-1.medium.com/max/1280/1*oCzPBR-ZYFGoKHCBEBhgag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0" y="1107132"/>
            <a:ext cx="5943600" cy="5140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r="46817"/>
          <a:stretch/>
        </p:blipFill>
        <p:spPr>
          <a:xfrm>
            <a:off x="307975" y="2291386"/>
            <a:ext cx="5411371" cy="24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0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18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Deploy to </a:t>
            </a:r>
            <a:r>
              <a:rPr lang="en-US" altLang="zh-CN" sz="2400" b="1" dirty="0" err="1" smtClean="0"/>
              <a:t>tensorflow</a:t>
            </a:r>
            <a:r>
              <a:rPr lang="en-US" altLang="zh-CN" sz="2400" b="1" dirty="0" smtClean="0"/>
              <a:t> serving with </a:t>
            </a:r>
            <a:r>
              <a:rPr lang="en-US" altLang="zh-CN" sz="2400" b="1" dirty="0" err="1" smtClean="0"/>
              <a:t>docker</a:t>
            </a:r>
            <a:endParaRPr lang="zh-CN" altLang="en-US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26091"/>
            <a:ext cx="6667500" cy="18954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3644372"/>
            <a:ext cx="6696075" cy="2514600"/>
          </a:xfrm>
          <a:prstGeom prst="rect">
            <a:avLst/>
          </a:prstGeom>
        </p:spPr>
      </p:pic>
      <p:pic>
        <p:nvPicPr>
          <p:cNvPr id="11266" name="Picture 2" descr="https://cdn-images-1.medium.com/max/800/1*7rMW1PVA7g6Sbh4w8xFtUg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474" y="3730360"/>
            <a:ext cx="3898899" cy="259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474" y="937684"/>
            <a:ext cx="3898899" cy="259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27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19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port</a:t>
            </a:r>
            <a:endParaRPr lang="zh-CN" altLang="en-US" sz="2400" b="1" dirty="0"/>
          </a:p>
        </p:txBody>
      </p:sp>
      <p:sp>
        <p:nvSpPr>
          <p:cNvPr id="6" name="矩形 5"/>
          <p:cNvSpPr/>
          <p:nvPr/>
        </p:nvSpPr>
        <p:spPr>
          <a:xfrm>
            <a:off x="556460" y="1069031"/>
            <a:ext cx="1107907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333333"/>
                </a:solidFill>
                <a:latin typeface="PingFang SC"/>
              </a:rPr>
              <a:t>    端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口号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---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具有网络功能的应用软件的标识号。注意，端口号是不固定的，即可以由用户手工可以分配（当然，一般在软件编写时就已经定义）。当然，有很多应用软件有公认的默认的端口，比如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FTP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20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和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21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，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HTTP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80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，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TELNET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23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等等，这里就不一一列举了。一个软件可以拥有多个端口号，这证明这个软件拥有不止一个网络功能</a:t>
            </a:r>
            <a:r>
              <a:rPr lang="zh-CN" altLang="en-US" dirty="0" smtClean="0">
                <a:solidFill>
                  <a:srgbClr val="333333"/>
                </a:solidFill>
                <a:latin typeface="PingFang SC"/>
              </a:rPr>
              <a:t>。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 smtClean="0"/>
              <a:t>        </a:t>
            </a:r>
            <a:r>
              <a:rPr lang="en-US" altLang="zh-CN" dirty="0" smtClean="0">
                <a:solidFill>
                  <a:srgbClr val="333333"/>
                </a:solidFill>
                <a:latin typeface="PingFang SC"/>
              </a:rPr>
              <a:t>0-1023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是公认端口号，即已经公认定义或为将要公认定义的软件保留的，而</a:t>
            </a:r>
            <a:r>
              <a:rPr lang="en-US" altLang="zh-CN" dirty="0">
                <a:solidFill>
                  <a:srgbClr val="333333"/>
                </a:solidFill>
                <a:latin typeface="PingFang SC"/>
              </a:rPr>
              <a:t>1024-65535</a:t>
            </a:r>
            <a:r>
              <a:rPr lang="zh-CN" altLang="en-US" dirty="0">
                <a:solidFill>
                  <a:srgbClr val="333333"/>
                </a:solidFill>
                <a:latin typeface="PingFang SC"/>
              </a:rPr>
              <a:t>是并没有公共定义的端口号，用户可以自己定义这些端口的作用。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8015371" y="3178816"/>
            <a:ext cx="2292350" cy="646331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 smtClean="0"/>
              <a:t>路由器</a:t>
            </a:r>
            <a:r>
              <a:rPr lang="en-US" altLang="zh-CN" b="1" dirty="0" smtClean="0"/>
              <a:t>ip:192.168.1.1</a:t>
            </a:r>
          </a:p>
          <a:p>
            <a:r>
              <a:rPr lang="zh-CN" altLang="en-US" b="1" dirty="0"/>
              <a:t>密</a:t>
            </a:r>
            <a:r>
              <a:rPr lang="zh-CN" altLang="en-US" b="1" dirty="0" smtClean="0"/>
              <a:t>码</a:t>
            </a:r>
            <a:r>
              <a:rPr lang="en-US" altLang="zh-CN" b="1" dirty="0" smtClean="0"/>
              <a:t>:</a:t>
            </a:r>
            <a:r>
              <a:rPr lang="en-US" altLang="zh-CN" b="1" dirty="0" err="1" smtClean="0"/>
              <a:t>gispalab</a:t>
            </a:r>
            <a:endParaRPr lang="zh-CN" altLang="en-US" b="1" dirty="0"/>
          </a:p>
        </p:txBody>
      </p:sp>
      <p:grpSp>
        <p:nvGrpSpPr>
          <p:cNvPr id="16" name="组合 15"/>
          <p:cNvGrpSpPr/>
          <p:nvPr/>
        </p:nvGrpSpPr>
        <p:grpSpPr>
          <a:xfrm>
            <a:off x="460375" y="2851892"/>
            <a:ext cx="6041357" cy="3451355"/>
            <a:chOff x="3075321" y="2899845"/>
            <a:chExt cx="6041357" cy="3451355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75321" y="2899845"/>
              <a:ext cx="6041357" cy="3451355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4809498" y="3803524"/>
              <a:ext cx="4306553" cy="320157"/>
            </a:xfrm>
            <a:prstGeom prst="rect">
              <a:avLst/>
            </a:prstGeom>
            <a:noFill/>
            <a:ln w="28575">
              <a:solidFill>
                <a:srgbClr val="D759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>
            <a:off x="6882564" y="4481275"/>
            <a:ext cx="4752975" cy="923330"/>
          </a:xfrm>
          <a:prstGeom prst="rect">
            <a:avLst/>
          </a:prstGeom>
          <a:ln w="19050">
            <a:solidFill>
              <a:srgbClr val="D7598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dirty="0"/>
              <a:t>--server_url "http</a:t>
            </a:r>
            <a:r>
              <a:rPr lang="zh-CN" altLang="en-US" dirty="0" smtClean="0"/>
              <a:t>://</a:t>
            </a:r>
            <a:r>
              <a:rPr lang="en-US" altLang="zh-CN" dirty="0" smtClean="0"/>
              <a:t>202.115.11.73</a:t>
            </a:r>
            <a:r>
              <a:rPr lang="zh-CN" altLang="en-US" dirty="0" smtClean="0"/>
              <a:t>:91/v1/models/faster_rcnn_resnet:predict</a:t>
            </a:r>
            <a:r>
              <a:rPr lang="zh-CN" alt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85774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1371" y="1583879"/>
            <a:ext cx="4343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 smtClean="0"/>
              <a:t>Overview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Yolo_v3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CNN Deploy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Conclusion</a:t>
            </a:r>
            <a:endParaRPr lang="zh-CN" altLang="en-US" sz="4000" b="1" dirty="0"/>
          </a:p>
        </p:txBody>
      </p:sp>
      <p:sp>
        <p:nvSpPr>
          <p:cNvPr id="5" name="圆角矩形 4"/>
          <p:cNvSpPr/>
          <p:nvPr/>
        </p:nvSpPr>
        <p:spPr>
          <a:xfrm>
            <a:off x="3990975" y="2014538"/>
            <a:ext cx="114300" cy="3128962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3E7A45-858F-4998-9EFA-9EFBA4BEE77C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0100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3"/>
    </mc:Choice>
    <mc:Fallback xmlns="">
      <p:transition spd="slow" advTm="20753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20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流程图: 数据 18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数据 19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95325" y="645467"/>
            <a:ext cx="6267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基于</a:t>
            </a:r>
            <a:r>
              <a:rPr lang="zh-CN" altLang="en-US" sz="2400" b="1" dirty="0" smtClean="0"/>
              <a:t>微信小</a:t>
            </a:r>
            <a:r>
              <a:rPr lang="zh-CN" altLang="en-US" sz="2400" b="1" dirty="0"/>
              <a:t>程</a:t>
            </a:r>
            <a:r>
              <a:rPr lang="zh-CN" altLang="en-US" sz="2400" b="1" dirty="0" smtClean="0"/>
              <a:t>序的</a:t>
            </a:r>
            <a:r>
              <a:rPr lang="en-US" altLang="zh-CN" sz="2400" b="1" dirty="0"/>
              <a:t>VQA</a:t>
            </a:r>
            <a:r>
              <a:rPr lang="zh-CN" altLang="en-US" sz="2400" b="1" dirty="0"/>
              <a:t>系统构建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1418198"/>
            <a:ext cx="7258050" cy="381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60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1371" y="-115933"/>
            <a:ext cx="3309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Yolo_v3</a:t>
            </a:r>
            <a:endParaRPr lang="zh-CN" altLang="en-US" sz="3200" b="1" dirty="0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21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810"/>
          <a:stretch/>
        </p:blipFill>
        <p:spPr>
          <a:xfrm>
            <a:off x="2298699" y="6854"/>
            <a:ext cx="6921501" cy="685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7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1371" y="1583879"/>
            <a:ext cx="4343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Overview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Yolo_v3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CNN Deploy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Conclusion</a:t>
            </a:r>
            <a:endParaRPr lang="zh-CN" altLang="en-US" sz="4000" b="1" dirty="0"/>
          </a:p>
        </p:txBody>
      </p:sp>
      <p:sp>
        <p:nvSpPr>
          <p:cNvPr id="5" name="圆角矩形 4"/>
          <p:cNvSpPr/>
          <p:nvPr/>
        </p:nvSpPr>
        <p:spPr>
          <a:xfrm>
            <a:off x="3990975" y="2014538"/>
            <a:ext cx="114300" cy="3128962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3E7A45-858F-4998-9EFA-9EFBA4BEE77C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22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892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3"/>
    </mc:Choice>
    <mc:Fallback xmlns="">
      <p:transition spd="slow" advTm="20753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23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915884" y="1699766"/>
            <a:ext cx="83602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/>
              <a:t>优化方向：</a:t>
            </a:r>
            <a:endParaRPr lang="en-US" altLang="zh-CN" sz="3200" b="1" dirty="0" smtClean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200" b="1" dirty="0"/>
              <a:t>更</a:t>
            </a:r>
            <a:r>
              <a:rPr lang="zh-CN" altLang="en-US" sz="3200" b="1" dirty="0" smtClean="0"/>
              <a:t>好的训练模型</a:t>
            </a:r>
            <a:r>
              <a:rPr lang="en-US" altLang="zh-CN" sz="3200" b="1" dirty="0" smtClean="0"/>
              <a:t>;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200" b="1" dirty="0" smtClean="0"/>
              <a:t>更好的图</a:t>
            </a:r>
            <a:r>
              <a:rPr lang="zh-CN" altLang="en-US" sz="3200" b="1" dirty="0"/>
              <a:t>片</a:t>
            </a:r>
            <a:r>
              <a:rPr lang="zh-CN" altLang="en-US" sz="3200" b="1" dirty="0" smtClean="0"/>
              <a:t>传输方式</a:t>
            </a:r>
            <a:r>
              <a:rPr lang="en-US" altLang="zh-CN" sz="3200" b="1" dirty="0" smtClean="0"/>
              <a:t>(e.g. base64)</a:t>
            </a:r>
            <a:r>
              <a:rPr lang="zh-CN" altLang="en-US" sz="3200" b="1" dirty="0" smtClean="0"/>
              <a:t>；</a:t>
            </a:r>
            <a:endParaRPr lang="en-US" altLang="zh-CN" sz="3200" b="1" dirty="0" smtClean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200" b="1" dirty="0" smtClean="0"/>
              <a:t>尝试</a:t>
            </a:r>
            <a:r>
              <a:rPr lang="en-US" altLang="zh-CN" sz="3200" b="1" dirty="0" smtClean="0"/>
              <a:t>Simple </a:t>
            </a:r>
            <a:r>
              <a:rPr lang="en-US" altLang="zh-CN" sz="3200" b="1" dirty="0" err="1" smtClean="0"/>
              <a:t>tensorflow</a:t>
            </a:r>
            <a:r>
              <a:rPr lang="en-US" altLang="zh-CN" sz="3200" b="1" dirty="0" smtClean="0"/>
              <a:t> serving;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CN" altLang="en-US" sz="3200" b="1" dirty="0"/>
              <a:t>代码的规划化整理</a:t>
            </a:r>
            <a:r>
              <a:rPr lang="en-US" altLang="zh-CN" sz="3200" b="1" dirty="0" smtClean="0"/>
              <a:t>;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3200" b="1" dirty="0" smtClean="0"/>
              <a:t>…</a:t>
            </a:r>
          </a:p>
          <a:p>
            <a:endParaRPr lang="zh-CN" altLang="en-US" sz="3200" b="1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base64</a:t>
            </a:r>
            <a:r>
              <a:rPr kumimoji="0" lang="zh-CN" altLang="zh-CN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40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24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00566" y="2832805"/>
            <a:ext cx="68500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/>
              <a:t>感谢互联网！</a:t>
            </a:r>
            <a:endParaRPr lang="en-US" altLang="zh-CN" sz="3600" b="1" dirty="0" smtClean="0"/>
          </a:p>
          <a:p>
            <a:pPr algn="ctr"/>
            <a:r>
              <a:rPr lang="zh-CN" altLang="en-US" sz="3600" b="1" dirty="0" smtClean="0"/>
              <a:t>感谢开源的组织和个人！</a:t>
            </a:r>
            <a:endParaRPr lang="zh-CN" altLang="en-US" sz="3600" b="1" dirty="0"/>
          </a:p>
        </p:txBody>
      </p:sp>
      <p:pic>
        <p:nvPicPr>
          <p:cNvPr id="14338" name="Picture 2" descr="https://upload.wikimedia.org/wikipedia/commons/thumb/4/42/Opensource.svg/800px-Opensource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0628" y="1353703"/>
            <a:ext cx="2641703" cy="373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07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59150" y="2828836"/>
            <a:ext cx="5473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spc="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CN" altLang="en-US" sz="7200" spc="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C8106FB-04C2-4889-811F-7F6BF733C6A1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4" name="矩形 3"/>
          <p:cNvSpPr/>
          <p:nvPr/>
        </p:nvSpPr>
        <p:spPr>
          <a:xfrm>
            <a:off x="4315326" y="615370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https://github.com/LiaoLIDIP/Report-IDIPLab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6203818"/>
            <a:ext cx="269105" cy="26910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25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779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3"/>
    </mc:Choice>
    <mc:Fallback xmlns="">
      <p:transition spd="slow" advTm="613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数据 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5326" y="645467"/>
            <a:ext cx="386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What </a:t>
            </a:r>
            <a:r>
              <a:rPr lang="en-US" altLang="zh-CN" sz="2400" b="1" dirty="0"/>
              <a:t>will you learn</a:t>
            </a:r>
            <a:endParaRPr lang="zh-CN" altLang="en-US" sz="2400" b="1" dirty="0"/>
          </a:p>
        </p:txBody>
      </p:sp>
      <p:sp>
        <p:nvSpPr>
          <p:cNvPr id="13" name="流程图: 数据 12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2CA6D00-9E79-4CEB-B785-1C76792A523B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文本框 9"/>
          <p:cNvSpPr txBox="1"/>
          <p:nvPr/>
        </p:nvSpPr>
        <p:spPr>
          <a:xfrm>
            <a:off x="1458829" y="1402894"/>
            <a:ext cx="884321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b="1" dirty="0" smtClean="0"/>
              <a:t>Yolo_v3</a:t>
            </a:r>
            <a:r>
              <a:rPr lang="zh-CN" altLang="en-US" sz="2000" b="1" dirty="0" smtClean="0"/>
              <a:t>是什</a:t>
            </a:r>
            <a:r>
              <a:rPr lang="zh-CN" altLang="en-US" sz="2000" b="1" dirty="0" smtClean="0"/>
              <a:t>么</a:t>
            </a:r>
            <a:endParaRPr lang="en-US" altLang="zh-CN" sz="2000" b="1" dirty="0" smtClean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 smtClean="0"/>
              <a:t>如何在自己的数据集上训练</a:t>
            </a:r>
            <a:r>
              <a:rPr lang="en-US" altLang="zh-CN" sz="2000" b="1" dirty="0" smtClean="0"/>
              <a:t>Yolo_v3</a:t>
            </a:r>
            <a:endParaRPr lang="en-US" altLang="zh-CN" sz="2000" b="1" dirty="0" smtClean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b="1" dirty="0" smtClean="0"/>
              <a:t>CNN</a:t>
            </a:r>
            <a:r>
              <a:rPr lang="zh-CN" altLang="en-US" sz="2000" b="1" dirty="0" smtClean="0"/>
              <a:t>的工程化部署</a:t>
            </a:r>
            <a:r>
              <a:rPr lang="en-US" altLang="zh-CN" sz="2000" b="1" dirty="0" smtClean="0"/>
              <a:t>: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什</a:t>
            </a:r>
            <a:r>
              <a:rPr lang="zh-CN" altLang="en-US" sz="2000" b="1" dirty="0" smtClean="0"/>
              <a:t>么是</a:t>
            </a:r>
            <a:r>
              <a:rPr lang="en-US" altLang="zh-CN" sz="2000" b="1" dirty="0" err="1" smtClean="0"/>
              <a:t>tensorflow</a:t>
            </a:r>
            <a:r>
              <a:rPr lang="en-US" altLang="zh-CN" sz="2000" b="1" dirty="0" smtClean="0"/>
              <a:t> serving (simple </a:t>
            </a:r>
            <a:r>
              <a:rPr lang="en-US" altLang="zh-CN" sz="2000" b="1" dirty="0" err="1" smtClean="0"/>
              <a:t>tensorflow</a:t>
            </a:r>
            <a:r>
              <a:rPr lang="en-US" altLang="zh-CN" sz="2000" b="1" dirty="0" smtClean="0"/>
              <a:t> serving)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b="1" dirty="0" err="1" smtClean="0"/>
              <a:t>Docker</a:t>
            </a:r>
            <a:r>
              <a:rPr lang="en-US" altLang="zh-CN" sz="2000" b="1" dirty="0" smtClean="0"/>
              <a:t> </a:t>
            </a:r>
            <a:r>
              <a:rPr lang="zh-CN" altLang="en-US" sz="2000" b="1" dirty="0" smtClean="0"/>
              <a:t>是什么，以及为什么选择</a:t>
            </a:r>
            <a:r>
              <a:rPr lang="en-US" altLang="zh-CN" sz="2000" b="1" dirty="0" err="1" smtClean="0"/>
              <a:t>Docker</a:t>
            </a:r>
            <a:endParaRPr lang="en-US" altLang="zh-CN" sz="2000" b="1" dirty="0" smtClean="0"/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服务</a:t>
            </a:r>
            <a:r>
              <a:rPr lang="zh-CN" altLang="en-US" sz="2000" b="1" dirty="0" smtClean="0"/>
              <a:t>器与客户机通信端口的作用</a:t>
            </a:r>
            <a:endParaRPr lang="en-US" altLang="zh-CN" sz="2000" b="1" dirty="0"/>
          </a:p>
          <a:p>
            <a:pPr lvl="1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基</a:t>
            </a:r>
            <a:r>
              <a:rPr lang="zh-CN" altLang="en-US" sz="2000" b="1" dirty="0" smtClean="0"/>
              <a:t>于微信的</a:t>
            </a:r>
            <a:r>
              <a:rPr lang="en-US" altLang="zh-CN" sz="2000" b="1" dirty="0" smtClean="0"/>
              <a:t>VQA</a:t>
            </a:r>
            <a:r>
              <a:rPr lang="zh-CN" altLang="en-US" sz="2000" b="1" dirty="0" smtClean="0"/>
              <a:t>系统构建</a:t>
            </a:r>
            <a:endParaRPr lang="en-US" altLang="zh-CN" sz="2000" b="1" dirty="0" smtClean="0"/>
          </a:p>
          <a:p>
            <a:pPr lvl="2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基</a:t>
            </a:r>
            <a:r>
              <a:rPr lang="zh-CN" altLang="en-US" sz="2000" b="1" dirty="0" smtClean="0"/>
              <a:t>于聊天窗口</a:t>
            </a:r>
            <a:endParaRPr lang="en-US" altLang="zh-CN" sz="2000" b="1" dirty="0" smtClean="0"/>
          </a:p>
          <a:p>
            <a:pPr lvl="2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基</a:t>
            </a:r>
            <a:r>
              <a:rPr lang="zh-CN" altLang="en-US" sz="2000" b="1" dirty="0" smtClean="0">
                <a:solidFill>
                  <a:schemeClr val="bg1">
                    <a:lumMod val="75000"/>
                  </a:schemeClr>
                </a:solidFill>
              </a:rPr>
              <a:t>于公众号</a:t>
            </a:r>
            <a:endParaRPr lang="en-US" altLang="zh-CN" sz="2000" b="1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2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基</a:t>
            </a:r>
            <a:r>
              <a:rPr lang="zh-CN" altLang="en-US" sz="2000" b="1" dirty="0" smtClean="0"/>
              <a:t>于小程序</a:t>
            </a:r>
            <a:endParaRPr lang="en-US" altLang="zh-CN" sz="2000" b="1" dirty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zh-CN" altLang="en-US" sz="2000" b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3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515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30"/>
    </mc:Choice>
    <mc:Fallback xmlns="">
      <p:transition spd="slow" advTm="9423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数据 4"/>
          <p:cNvSpPr/>
          <p:nvPr/>
        </p:nvSpPr>
        <p:spPr>
          <a:xfrm>
            <a:off x="-200025" y="704850"/>
            <a:ext cx="962025" cy="342900"/>
          </a:xfrm>
          <a:prstGeom prst="flowChartInputOutput">
            <a:avLst/>
          </a:prstGeom>
          <a:solidFill>
            <a:srgbClr val="514A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5326" y="645467"/>
            <a:ext cx="3867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What will you achieve</a:t>
            </a:r>
            <a:endParaRPr lang="zh-CN" altLang="en-US" sz="2400" b="1" dirty="0"/>
          </a:p>
        </p:txBody>
      </p:sp>
      <p:sp>
        <p:nvSpPr>
          <p:cNvPr id="13" name="流程图: 数据 12"/>
          <p:cNvSpPr/>
          <p:nvPr/>
        </p:nvSpPr>
        <p:spPr>
          <a:xfrm>
            <a:off x="-352425" y="704849"/>
            <a:ext cx="962025" cy="342900"/>
          </a:xfrm>
          <a:prstGeom prst="flowChartInputOutput">
            <a:avLst/>
          </a:prstGeom>
          <a:solidFill>
            <a:srgbClr val="FC51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2CA6D00-9E79-4CEB-B785-1C76792A523B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文本框 9"/>
          <p:cNvSpPr txBox="1"/>
          <p:nvPr/>
        </p:nvSpPr>
        <p:spPr>
          <a:xfrm>
            <a:off x="450396" y="1353706"/>
            <a:ext cx="68171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 smtClean="0"/>
              <a:t>在自己的数据集上训练</a:t>
            </a:r>
            <a:r>
              <a:rPr lang="en-US" altLang="zh-CN" sz="2000" b="1" dirty="0" smtClean="0"/>
              <a:t>YOLOv3</a:t>
            </a:r>
            <a:r>
              <a:rPr lang="zh-CN" altLang="en-US" sz="2000" b="1" dirty="0" smtClean="0"/>
              <a:t>并对其进行工程化部署；</a:t>
            </a:r>
            <a:endParaRPr lang="en-US" altLang="zh-CN" sz="2000" b="1" dirty="0" smtClean="0"/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b="1" dirty="0"/>
              <a:t>基于</a:t>
            </a:r>
            <a:r>
              <a:rPr lang="zh-CN" altLang="en-US" sz="2000" b="1" smtClean="0"/>
              <a:t>微</a:t>
            </a:r>
            <a:r>
              <a:rPr lang="zh-CN" altLang="en-US" sz="2000" b="1" dirty="0" smtClean="0"/>
              <a:t>信聊天窗口和小程序实现对图片的目标检</a:t>
            </a:r>
            <a:r>
              <a:rPr lang="zh-CN" altLang="en-US" sz="2000" b="1" dirty="0" smtClean="0"/>
              <a:t>测。</a:t>
            </a:r>
            <a:endParaRPr lang="zh-CN" altLang="en-US" sz="2000" b="1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4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222" y="2452917"/>
            <a:ext cx="3213729" cy="3547004"/>
          </a:xfrm>
          <a:prstGeom prst="rect">
            <a:avLst/>
          </a:prstGeom>
        </p:spPr>
      </p:pic>
      <p:pic>
        <p:nvPicPr>
          <p:cNvPr id="9" name="Video_2019-04-25_1621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8071" y="876299"/>
            <a:ext cx="3048000" cy="5410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228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230"/>
    </mc:Choice>
    <mc:Fallback xmlns="">
      <p:transition spd="slow" advTm="9423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1371" y="1583879"/>
            <a:ext cx="4343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 smtClean="0">
                <a:solidFill>
                  <a:schemeClr val="bg1">
                    <a:lumMod val="85000"/>
                  </a:schemeClr>
                </a:solidFill>
              </a:rPr>
              <a:t>Overview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Yolo_v3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CNN Deploy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Conclusion</a:t>
            </a:r>
            <a:endParaRPr lang="zh-CN" altLang="en-US"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3990975" y="2014538"/>
            <a:ext cx="114300" cy="3128962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3E7A45-858F-4998-9EFA-9EFBA4BEE77C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5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314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3"/>
    </mc:Choice>
    <mc:Fallback xmlns="">
      <p:transition spd="slow" advTm="2075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6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pic>
        <p:nvPicPr>
          <p:cNvPr id="1028" name="Picture 4" descr="https://image.jiqizhixin.com/uploads/editor/41c569c7-ebcc-41e1-9129-1bb58c6f8083/152626543585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46" y="1815377"/>
            <a:ext cx="5405007" cy="3273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34" name="Picture 10" descr="https://pic4.zhimg.com/80/v2-1e82df69abf839308d04c6dbff43041f_h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175" y="1792483"/>
            <a:ext cx="5293179" cy="3273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/>
          <p:cNvSpPr txBox="1"/>
          <p:nvPr/>
        </p:nvSpPr>
        <p:spPr>
          <a:xfrm>
            <a:off x="1778000" y="1193800"/>
            <a:ext cx="3136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/>
              <a:t>更快</a:t>
            </a:r>
            <a:endParaRPr lang="zh-CN" altLang="en-US" sz="2400" b="1" dirty="0"/>
          </a:p>
        </p:txBody>
      </p:sp>
      <p:sp>
        <p:nvSpPr>
          <p:cNvPr id="18" name="文本框 17"/>
          <p:cNvSpPr txBox="1"/>
          <p:nvPr/>
        </p:nvSpPr>
        <p:spPr>
          <a:xfrm>
            <a:off x="7431314" y="1193800"/>
            <a:ext cx="3136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/>
              <a:t>更强</a:t>
            </a:r>
            <a:endParaRPr lang="zh-CN" altLang="en-US" sz="24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1070099" y="5248322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把</a:t>
            </a:r>
            <a:r>
              <a:rPr lang="en-US" altLang="zh-CN" dirty="0" smtClean="0"/>
              <a:t>YOLOv3</a:t>
            </a:r>
            <a:r>
              <a:rPr lang="zh-CN" altLang="en-US" dirty="0" smtClean="0"/>
              <a:t>放在第二象限本身就是一件很过分的事情。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127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7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052" name="Picture 4" descr="https://img-blog.csdn.net/2018100917221176?watermark/2/text/aHR0cHM6Ly9ibG9nLmNzZG4ubmV0L2xldmlvcGt1/font/5a6L5L2T/fontsize/400/fill/I0JBQkFCMA==/dissolve/7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913481"/>
            <a:ext cx="11210925" cy="503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363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A4900FC-7749-45AA-90CB-C9E57B14181F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8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  <p:sp>
        <p:nvSpPr>
          <p:cNvPr id="3" name="AutoShape 6" descr="preview"/>
          <p:cNvSpPr>
            <a:spLocks noChangeAspect="1" noChangeArrowheads="1"/>
          </p:cNvSpPr>
          <p:nvPr/>
        </p:nvSpPr>
        <p:spPr bwMode="auto">
          <a:xfrm>
            <a:off x="-2694835" y="4942940"/>
            <a:ext cx="145469" cy="14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8" descr="https://pic4.zhimg.com/80/v2-1e82df69abf839308d04c6dbff43041f_hd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2" descr="https://img-blog.csdn.net/2018100917221176?watermark/2/text/aHR0cHM6Ly9ibG9nLmNzZG4ubmV0L2xldmlvcGt1/font/5a6L5L2T/fontsize/400/fill/I0JBQkFCMA==/dissolve/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633620" y="1449838"/>
            <a:ext cx="3822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数据集大小</a:t>
            </a:r>
            <a:r>
              <a:rPr lang="en-US" altLang="zh-CN" sz="2400" b="1" dirty="0" smtClean="0"/>
              <a:t>: 100</a:t>
            </a:r>
            <a:r>
              <a:rPr lang="zh-CN" altLang="en-US" sz="2400" b="1" dirty="0" smtClean="0"/>
              <a:t>张图片</a:t>
            </a:r>
            <a:endParaRPr lang="en-US" altLang="zh-CN" sz="2400" b="1" dirty="0" smtClean="0"/>
          </a:p>
          <a:p>
            <a:r>
              <a:rPr lang="zh-CN" altLang="en-US" sz="2400" b="1" dirty="0"/>
              <a:t>分辨</a:t>
            </a:r>
            <a:r>
              <a:rPr lang="zh-CN" altLang="en-US" sz="2400" b="1" dirty="0" smtClean="0"/>
              <a:t>率</a:t>
            </a:r>
            <a:r>
              <a:rPr lang="en-US" altLang="zh-CN" sz="2400" b="1" dirty="0" smtClean="0"/>
              <a:t>: 1920*1080</a:t>
            </a:r>
            <a:endParaRPr lang="zh-CN" altLang="en-US" sz="24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1633621" y="4103119"/>
            <a:ext cx="5032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/>
              <a:t>数据集划分：</a:t>
            </a:r>
            <a:endParaRPr lang="en-US" altLang="zh-CN" sz="2400" b="1" dirty="0" smtClean="0"/>
          </a:p>
          <a:p>
            <a:r>
              <a:rPr lang="zh-CN" altLang="en-US" sz="2400" b="1" dirty="0"/>
              <a:t>训练</a:t>
            </a:r>
            <a:r>
              <a:rPr lang="zh-CN" altLang="en-US" sz="2400" b="1" dirty="0" smtClean="0"/>
              <a:t>集</a:t>
            </a:r>
            <a:r>
              <a:rPr lang="en-US" altLang="zh-CN" sz="2400" b="1" dirty="0" smtClean="0"/>
              <a:t>/</a:t>
            </a:r>
            <a:r>
              <a:rPr lang="zh-CN" altLang="en-US" sz="2400" b="1" dirty="0" smtClean="0"/>
              <a:t>验证集</a:t>
            </a:r>
            <a:r>
              <a:rPr lang="en-US" altLang="zh-CN" sz="2400" b="1" dirty="0" smtClean="0"/>
              <a:t>/</a:t>
            </a:r>
            <a:r>
              <a:rPr lang="zh-CN" altLang="en-US" sz="2400" b="1" dirty="0" smtClean="0"/>
              <a:t>测试集 </a:t>
            </a:r>
            <a:r>
              <a:rPr lang="en-US" altLang="zh-CN" sz="2400" b="1" dirty="0" smtClean="0"/>
              <a:t>= 95/5/5</a:t>
            </a:r>
            <a:endParaRPr lang="zh-CN" altLang="en-US" sz="24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147" y="1809985"/>
            <a:ext cx="5225716" cy="293946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633620" y="2864218"/>
            <a:ext cx="2807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Box</a:t>
            </a:r>
            <a:r>
              <a:rPr lang="zh-CN" altLang="en-US" sz="2400" b="1" dirty="0" smtClean="0"/>
              <a:t>聚类长款平均值：</a:t>
            </a:r>
            <a:endParaRPr lang="en-US" altLang="zh-CN" sz="2400" b="1" dirty="0" smtClean="0"/>
          </a:p>
          <a:p>
            <a:r>
              <a:rPr lang="en-US" altLang="zh-CN" sz="2400" b="1" dirty="0" smtClean="0"/>
              <a:t>50</a:t>
            </a:r>
            <a:r>
              <a:rPr lang="zh-CN" altLang="en-US" sz="2400" b="1" dirty="0" smtClean="0"/>
              <a:t>*</a:t>
            </a:r>
            <a:r>
              <a:rPr lang="en-US" altLang="zh-CN" sz="2400" b="1" dirty="0" smtClean="0"/>
              <a:t>30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4701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79"/>
    </mc:Choice>
    <mc:Fallback xmlns="">
      <p:transition spd="slow" advTm="128179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41371" y="1583879"/>
            <a:ext cx="4343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Overview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Yolo_v3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 smtClean="0"/>
              <a:t>CNN Deploy</a:t>
            </a:r>
          </a:p>
          <a:p>
            <a:pPr>
              <a:lnSpc>
                <a:spcPct val="150000"/>
              </a:lnSpc>
            </a:pPr>
            <a:r>
              <a:rPr lang="en-US" altLang="zh-CN" sz="4000" b="1" dirty="0">
                <a:solidFill>
                  <a:schemeClr val="bg1">
                    <a:lumMod val="85000"/>
                  </a:schemeClr>
                </a:solidFill>
              </a:rPr>
              <a:t>Conclusion</a:t>
            </a:r>
            <a:endParaRPr lang="zh-CN" altLang="en-US" sz="40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3990975" y="2014538"/>
            <a:ext cx="114300" cy="3128962"/>
          </a:xfrm>
          <a:prstGeom prst="roundRect">
            <a:avLst/>
          </a:prstGeom>
          <a:solidFill>
            <a:srgbClr val="54823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3E7A45-858F-4998-9EFA-9EFBA4BEE77C}" type="datetime1">
              <a:rPr lang="zh-CN" altLang="en-US" smtClean="0"/>
              <a:t>2019/4/26</a:t>
            </a:fld>
            <a:endParaRPr lang="zh-CN" altLang="en-US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zh-CN" smtClean="0"/>
              <a:t>IDIPLAB · UESTC</a:t>
            </a:r>
            <a:endParaRPr lang="en-US" altLang="zh-CN" dirty="0" smtClean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373F1E-1629-4482-91F7-C20E8B640622}" type="slidenum">
              <a:rPr lang="zh-CN" altLang="en-US" smtClean="0"/>
              <a:pPr/>
              <a:t>9</a:t>
            </a:fld>
            <a:r>
              <a:rPr lang="zh-CN" altLang="en-US" smtClean="0"/>
              <a:t> </a:t>
            </a:r>
            <a:r>
              <a:rPr lang="en-US" altLang="zh-CN" smtClean="0"/>
              <a:t>/ 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202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3"/>
    </mc:Choice>
    <mc:Fallback xmlns="">
      <p:transition spd="slow" advTm="20753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9.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2904</TotalTime>
  <Words>811</Words>
  <Application>Microsoft Office PowerPoint</Application>
  <PresentationFormat>宽屏</PresentationFormat>
  <Paragraphs>158</Paragraphs>
  <Slides>25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 Unicode MS</vt:lpstr>
      <vt:lpstr>PingFang SC</vt:lpstr>
      <vt:lpstr>宋体</vt:lpstr>
      <vt:lpstr>Arial</vt:lpstr>
      <vt:lpstr>Calibri</vt:lpstr>
      <vt:lpstr>Times New Roman</vt:lpstr>
      <vt:lpstr>Wingdings</vt:lpstr>
      <vt:lpstr>9.6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Liao</dc:creator>
  <cp:lastModifiedBy>Liao</cp:lastModifiedBy>
  <cp:revision>300</cp:revision>
  <dcterms:created xsi:type="dcterms:W3CDTF">2018-08-30T02:47:28Z</dcterms:created>
  <dcterms:modified xsi:type="dcterms:W3CDTF">2019-04-26T00:06:58Z</dcterms:modified>
</cp:coreProperties>
</file>

<file path=docProps/thumbnail.jpeg>
</file>